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8"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92;p19"/>
          <p:cNvPicPr/>
          <p:nvPr/>
        </p:nvPicPr>
        <p:blipFill>
          <a:blip r:embed="rId3"/>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pic>
        <p:nvPicPr>
          <p:cNvPr id="40" name="Google Shape;111;p20"/>
          <p:cNvPicPr/>
          <p:nvPr/>
        </p:nvPicPr>
        <p:blipFill>
          <a:blip r:embed="rId3"/>
          <a:srcRect l="659" r="5106" b="5177"/>
          <a:stretch/>
        </p:blipFill>
        <p:spPr>
          <a:xfrm rot="10800000">
            <a:off x="56880" y="0"/>
            <a:ext cx="9087120" cy="5143320"/>
          </a:xfrm>
          <a:prstGeom prst="rect">
            <a:avLst/>
          </a:prstGeom>
          <a:ln w="0">
            <a:noFill/>
          </a:ln>
        </p:spPr>
      </p:pic>
      <p:pic>
        <p:nvPicPr>
          <p:cNvPr id="41" name="Google Shape;112;p20"/>
          <p:cNvPicPr/>
          <p:nvPr/>
        </p:nvPicPr>
        <p:blipFill>
          <a:blip r:embed="rId4"/>
          <a:srcRect l="73197" t="14242" b="33519"/>
          <a:stretch/>
        </p:blipFill>
        <p:spPr>
          <a:xfrm rot="10800000">
            <a:off x="360" y="2557440"/>
            <a:ext cx="2449440" cy="2585880"/>
          </a:xfrm>
          <a:prstGeom prst="rect">
            <a:avLst/>
          </a:prstGeom>
          <a:ln w="0">
            <a:noFill/>
          </a:ln>
        </p:spPr>
      </p:pic>
      <p:sp>
        <p:nvSpPr>
          <p:cNvPr id="42"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14;p3"/>
          <p:cNvPicPr/>
          <p:nvPr/>
        </p:nvPicPr>
        <p:blipFill>
          <a:blip r:embed="rId3"/>
          <a:srcRect l="3735"/>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20;p4"/>
          <p:cNvPicPr/>
          <p:nvPr/>
        </p:nvPicPr>
        <p:blipFill>
          <a:blip r:embed="rId3"/>
          <a:srcRect t="-7978" b="7978"/>
          <a:stretch/>
        </p:blipFill>
        <p:spPr>
          <a:xfrm rot="10800000" flipH="1">
            <a:off x="0" y="0"/>
            <a:ext cx="9143640" cy="5143320"/>
          </a:xfrm>
          <a:prstGeom prst="rect">
            <a:avLst/>
          </a:prstGeom>
          <a:ln w="0">
            <a:noFill/>
          </a:ln>
        </p:spPr>
      </p:pic>
      <p:sp>
        <p:nvSpPr>
          <p:cNvPr id="52"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3"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6" name="Google Shape;24;p5"/>
          <p:cNvGrpSpPr/>
          <p:nvPr/>
        </p:nvGrpSpPr>
        <p:grpSpPr>
          <a:xfrm>
            <a:off x="0" y="0"/>
            <a:ext cx="9143640" cy="5143680"/>
            <a:chOff x="0" y="0"/>
            <a:chExt cx="9143640" cy="5143680"/>
          </a:xfrm>
        </p:grpSpPr>
        <p:pic>
          <p:nvPicPr>
            <p:cNvPr id="57" name="Google Shape;25;p5"/>
            <p:cNvPicPr/>
            <p:nvPr/>
          </p:nvPicPr>
          <p:blipFill>
            <a:blip r:embed="rId3"/>
            <a:srcRect l="734" t="14280" r="5031" b="-9100"/>
            <a:stretch/>
          </p:blipFill>
          <p:spPr>
            <a:xfrm rot="10800000" flipH="1">
              <a:off x="0" y="0"/>
              <a:ext cx="9087120" cy="5143320"/>
            </a:xfrm>
            <a:prstGeom prst="rect">
              <a:avLst/>
            </a:prstGeom>
            <a:ln w="0">
              <a:noFill/>
            </a:ln>
          </p:spPr>
        </p:pic>
        <p:pic>
          <p:nvPicPr>
            <p:cNvPr id="58" name="Google Shape;26;p5"/>
            <p:cNvPicPr/>
            <p:nvPr/>
          </p:nvPicPr>
          <p:blipFill>
            <a:blip r:embed="rId4"/>
            <a:srcRect l="72344" t="21048" r="853" b="26716"/>
            <a:stretch/>
          </p:blipFill>
          <p:spPr>
            <a:xfrm>
              <a:off x="6694200" y="0"/>
              <a:ext cx="2449440" cy="2585880"/>
            </a:xfrm>
            <a:prstGeom prst="rect">
              <a:avLst/>
            </a:prstGeom>
            <a:ln w="0">
              <a:noFill/>
            </a:ln>
          </p:spPr>
        </p:pic>
      </p:grpSp>
      <p:sp>
        <p:nvSpPr>
          <p:cNvPr id="59"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0"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87222"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4" name="Google Shape;34;p6"/>
          <p:cNvPicPr/>
          <p:nvPr/>
        </p:nvPicPr>
        <p:blipFill>
          <a:blip r:embed="rId3"/>
          <a:stretch/>
        </p:blipFill>
        <p:spPr>
          <a:xfrm>
            <a:off x="0" y="0"/>
            <a:ext cx="9143640" cy="4951080"/>
          </a:xfrm>
          <a:prstGeom prst="rect">
            <a:avLst/>
          </a:prstGeom>
          <a:ln w="0">
            <a:noFill/>
          </a:ln>
        </p:spPr>
      </p:pic>
      <p:sp>
        <p:nvSpPr>
          <p:cNvPr id="65"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8"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69"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4;p13"/>
          <p:cNvPicPr/>
          <p:nvPr/>
        </p:nvPicPr>
        <p:blipFill>
          <a:blip r:embed="rId3"/>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7;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71;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1" name="Google Shape;77;p16"/>
          <p:cNvPicPr/>
          <p:nvPr/>
        </p:nvPicPr>
        <p:blipFill>
          <a:blip r:embed="rId3"/>
          <a:srcRect l="-13357" t="4877" r="13357" b="52464"/>
          <a:stretch/>
        </p:blipFill>
        <p:spPr>
          <a:xfrm rot="10800000">
            <a:off x="360" y="3031920"/>
            <a:ext cx="9143640" cy="2111400"/>
          </a:xfrm>
          <a:prstGeom prst="rect">
            <a:avLst/>
          </a:prstGeom>
          <a:ln w="0">
            <a:noFill/>
          </a:ln>
        </p:spPr>
      </p:pic>
      <p:pic>
        <p:nvPicPr>
          <p:cNvPr id="22" name="Google Shape;78;p16"/>
          <p:cNvPicPr/>
          <p:nvPr/>
        </p:nvPicPr>
        <p:blipFill>
          <a:blip r:embed="rId4"/>
          <a:srcRect l="72344" t="25162" r="853" b="22599"/>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4" name="Google Shape;81;p17"/>
          <p:cNvPicPr/>
          <p:nvPr/>
        </p:nvPicPr>
        <p:blipFill>
          <a:blip r:embed="rId3"/>
          <a:srcRect l="-24476" t="2369" r="24476" b="-2369"/>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3;p18"/>
          <p:cNvPicPr/>
          <p:nvPr/>
        </p:nvPicPr>
        <p:blipFill>
          <a:blip r:embed="rId3"/>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36;p28"/>
          <p:cNvPicPr/>
          <p:nvPr/>
        </p:nvPicPr>
        <p:blipFill>
          <a:blip r:embed="rId2"/>
          <a:srcRect l="2427" t="14809" r="2427" b="3823"/>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800" b="0" strike="noStrike" spc="-1">
                <a:solidFill>
                  <a:schemeClr val="dk1"/>
                </a:solidFill>
                <a:latin typeface="Goldman"/>
                <a:ea typeface="Goldman"/>
              </a:rPr>
              <a:t>Phishing Awareness Training</a:t>
            </a:r>
            <a:endParaRPr lang="fr-FR" sz="4800" b="0" strike="noStrike" spc="-1">
              <a:solidFill>
                <a:schemeClr val="dk1"/>
              </a:solidFill>
              <a:latin typeface="Arial"/>
            </a:endParaRPr>
          </a:p>
        </p:txBody>
      </p:sp>
      <p:sp>
        <p:nvSpPr>
          <p:cNvPr id="81"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58188" lnSpcReduction="20000"/>
          </a:bodyPr>
          <a:lstStyle/>
          <a:p>
            <a:pPr indent="0">
              <a:lnSpc>
                <a:spcPct val="100000"/>
              </a:lnSpc>
              <a:buNone/>
              <a:tabLst>
                <a:tab pos="0" algn="l"/>
              </a:tabLst>
            </a:pPr>
            <a:r>
              <a:rPr lang="en" sz="1600" b="0" strike="noStrike" spc="-1" dirty="0">
                <a:solidFill>
                  <a:schemeClr val="dk1"/>
                </a:solidFill>
                <a:latin typeface="Albert Sans"/>
                <a:ea typeface="Albert Sans"/>
              </a:rPr>
              <a:t>Understanding and Preventing Phishing Attacks in the Workplace #CodeAlpha</a:t>
            </a: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Reporting suspicious emails</a:t>
            </a:r>
            <a:endParaRPr lang="fr-FR" sz="4000" b="0" strike="noStrike" spc="-1">
              <a:solidFill>
                <a:schemeClr val="dk1"/>
              </a:solidFill>
              <a:latin typeface="Arial"/>
            </a:endParaRPr>
          </a:p>
        </p:txBody>
      </p:sp>
      <p:sp>
        <p:nvSpPr>
          <p:cNvPr id="105"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Establishing a clear protocol for reporting suspicious emails is crucial in minimizing the impact of phishing attacks. Employees should know how to report potential threats to the IT department swiftly. Organizations can further encourage vigilance by implementing a reporting tool that allows employees to easily forward suspicious communications, fostering a proactive security culture.</a:t>
            </a:r>
            <a:endParaRPr lang="en-US" sz="14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Conclusions</a:t>
            </a:r>
            <a:endParaRPr lang="fr-FR" sz="4000" b="0" strike="noStrike" spc="-1">
              <a:solidFill>
                <a:schemeClr val="dk1"/>
              </a:solidFill>
              <a:latin typeface="Arial"/>
            </a:endParaRPr>
          </a:p>
        </p:txBody>
      </p:sp>
      <p:sp>
        <p:nvSpPr>
          <p:cNvPr id="107"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Phishing remains a prevalent threat, but with proper awareness and preventive strategies, organizations can significantly reduce their risks. By focusing on employee education, identifying threats, safeguarding information, and fostering a culture of reporting, companies can create a safer cyber environment.</a:t>
            </a:r>
            <a:endParaRPr lang="en-US" sz="1400" b="0" strike="noStrike" spc="-1">
              <a:solidFill>
                <a:srgbClr val="FFFFFF"/>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1BD76-BD7A-1F5A-6C0D-A6A538DD6F64}"/>
              </a:ext>
            </a:extLst>
          </p:cNvPr>
          <p:cNvSpPr txBox="1"/>
          <p:nvPr/>
        </p:nvSpPr>
        <p:spPr>
          <a:xfrm>
            <a:off x="2209800" y="1851660"/>
            <a:ext cx="5052692" cy="1015663"/>
          </a:xfrm>
          <a:prstGeom prst="rect">
            <a:avLst/>
          </a:prstGeom>
          <a:noFill/>
        </p:spPr>
        <p:txBody>
          <a:bodyPr wrap="square" rtlCol="0">
            <a:spAutoFit/>
          </a:bodyPr>
          <a:lstStyle/>
          <a:p>
            <a:r>
              <a:rPr lang="en" sz="6000" b="0" strike="noStrike" spc="-1" dirty="0">
                <a:solidFill>
                  <a:srgbClr val="FF0000"/>
                </a:solidFill>
                <a:latin typeface="Geometr415 Blk BT" panose="020B0802020204020303" pitchFamily="34" charset="0"/>
                <a:ea typeface="Goldman"/>
              </a:rPr>
              <a:t>Thank you!</a:t>
            </a:r>
            <a:endParaRPr lang="en-US" sz="6000" dirty="0">
              <a:solidFill>
                <a:srgbClr val="FF0000"/>
              </a:solidFill>
              <a:latin typeface="Geometr415 Blk BT" panose="020B0802020204020303" pitchFamily="34" charset="0"/>
            </a:endParaRPr>
          </a:p>
        </p:txBody>
      </p:sp>
      <p:sp>
        <p:nvSpPr>
          <p:cNvPr id="3" name="TextBox 2">
            <a:extLst>
              <a:ext uri="{FF2B5EF4-FFF2-40B4-BE49-F238E27FC236}">
                <a16:creationId xmlns:a16="http://schemas.microsoft.com/office/drawing/2014/main" id="{7B62A3B0-E450-F380-4CB3-96B7ED8F3C50}"/>
              </a:ext>
            </a:extLst>
          </p:cNvPr>
          <p:cNvSpPr txBox="1"/>
          <p:nvPr/>
        </p:nvSpPr>
        <p:spPr>
          <a:xfrm>
            <a:off x="6385560" y="4107180"/>
            <a:ext cx="2836491" cy="646331"/>
          </a:xfrm>
          <a:prstGeom prst="rect">
            <a:avLst/>
          </a:prstGeom>
          <a:noFill/>
        </p:spPr>
        <p:txBody>
          <a:bodyPr wrap="square" rtlCol="0">
            <a:spAutoFit/>
          </a:bodyPr>
          <a:lstStyle/>
          <a:p>
            <a:r>
              <a:rPr lang="en-US" dirty="0"/>
              <a:t>Muhammad Zain Latif</a:t>
            </a:r>
          </a:p>
          <a:p>
            <a:r>
              <a:rPr lang="en-US" dirty="0"/>
              <a:t>#CodeAlpha</a:t>
            </a:r>
          </a:p>
        </p:txBody>
      </p:sp>
    </p:spTree>
    <p:extLst>
      <p:ext uri="{BB962C8B-B14F-4D97-AF65-F5344CB8AC3E}">
        <p14:creationId xmlns:p14="http://schemas.microsoft.com/office/powerpoint/2010/main" val="339376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Introduction</a:t>
            </a:r>
            <a:endParaRPr lang="fr-FR" sz="4000" b="0" strike="noStrike" spc="-1">
              <a:solidFill>
                <a:schemeClr val="dk1"/>
              </a:solidFill>
              <a:latin typeface="Arial"/>
            </a:endParaRPr>
          </a:p>
        </p:txBody>
      </p:sp>
      <p:sp>
        <p:nvSpPr>
          <p:cNvPr id="8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In light of the increasing sophistication of phishing attacks, this presentation serves as a crucial tool for enhancing employee awareness. By exploring the various tactics employed by cybercriminals and understanding their implications, we aim to cultivate a proactive approach to cybersecurity. Moreover, we will outline effective strategies and best practices that organizations can implement to mitigate these risks, ensuring a safer work environment and protecting sensitive information.</a:t>
            </a:r>
            <a:endParaRPr lang="en-US" sz="14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74;p32"/>
          <p:cNvPicPr/>
          <p:nvPr/>
        </p:nvPicPr>
        <p:blipFill>
          <a:blip r:embed="rId2"/>
          <a:stretch/>
        </p:blipFill>
        <p:spPr>
          <a:xfrm flipH="1">
            <a:off x="5195520" y="1507320"/>
            <a:ext cx="3948480" cy="2973240"/>
          </a:xfrm>
          <a:prstGeom prst="rect">
            <a:avLst/>
          </a:prstGeom>
          <a:ln w="0">
            <a:noFill/>
          </a:ln>
        </p:spPr>
      </p:pic>
      <p:sp>
        <p:nvSpPr>
          <p:cNvPr id="86"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a:solidFill>
                  <a:schemeClr val="dk1"/>
                </a:solidFill>
                <a:latin typeface="Goldman"/>
                <a:ea typeface="Goldman"/>
              </a:rPr>
              <a:t>Phishing Overview</a:t>
            </a:r>
            <a:endParaRPr lang="fr-FR" sz="4600" b="0" strike="noStrike" spc="-1">
              <a:solidFill>
                <a:schemeClr val="dk1"/>
              </a:solidFill>
              <a:latin typeface="Arial"/>
            </a:endParaRPr>
          </a:p>
        </p:txBody>
      </p:sp>
      <p:sp>
        <p:nvSpPr>
          <p:cNvPr id="87"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01</a:t>
            </a:r>
            <a:endParaRPr lang="fr-FR" sz="60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Google Shape;167;p31"/>
          <p:cNvPicPr/>
          <p:nvPr/>
        </p:nvPicPr>
        <p:blipFill>
          <a:blip r:embed="rId2"/>
          <a:srcRect l="30802" r="32938"/>
          <a:stretch/>
        </p:blipFill>
        <p:spPr>
          <a:xfrm>
            <a:off x="0" y="0"/>
            <a:ext cx="2969640" cy="5142960"/>
          </a:xfrm>
          <a:prstGeom prst="rect">
            <a:avLst/>
          </a:prstGeom>
          <a:ln w="0">
            <a:noFill/>
          </a:ln>
        </p:spPr>
      </p:pic>
      <p:sp>
        <p:nvSpPr>
          <p:cNvPr id="89"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Definition of phishing</a:t>
            </a:r>
            <a:endParaRPr lang="fr-FR" sz="3000" b="0" strike="noStrike" spc="-1">
              <a:solidFill>
                <a:schemeClr val="dk1"/>
              </a:solidFill>
              <a:latin typeface="Arial"/>
            </a:endParaRPr>
          </a:p>
        </p:txBody>
      </p:sp>
      <p:sp>
        <p:nvSpPr>
          <p:cNvPr id="90"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Phishing is a cyber-attack method that uses deceptive emails and websites to trick individuals into revealing sensitive information, such as usernames, passwords, and credit card details. Attackers impersonate trustworthy entities to gain access to confidential data, posing significant risks to both individuals and organizations.</a:t>
            </a:r>
            <a:endParaRPr lang="fr-FR" sz="1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Types of phishing attacks</a:t>
            </a:r>
            <a:endParaRPr lang="fr-FR" sz="4000" b="0" strike="noStrike" spc="-1">
              <a:solidFill>
                <a:schemeClr val="dk1"/>
              </a:solidFill>
              <a:latin typeface="Arial"/>
            </a:endParaRPr>
          </a:p>
        </p:txBody>
      </p:sp>
      <p:sp>
        <p:nvSpPr>
          <p:cNvPr id="9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There are several common types of phishing attacks: Email phishing, where attackers send fraudulent emails; Spear phishing, targeting specific individuals or organizations; Whaling, focusing on high-profile targets like executives; and Vishing, or voice phishing, which utilizes phone calls to deceive victims. Each type leverages social engineering tactics to exploit human psychology.</a:t>
            </a:r>
            <a:endParaRPr lang="en-US" sz="14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Goldman"/>
                <a:ea typeface="Goldman"/>
              </a:rPr>
              <a:t>Impact of phishing on organizations</a:t>
            </a:r>
            <a:endParaRPr lang="fr-FR" sz="4000" b="0" strike="noStrike" spc="-1">
              <a:solidFill>
                <a:schemeClr val="dk1"/>
              </a:solidFill>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Phishing attacks can have severe financial and reputational consequences for organizations. They lead to data breaches, with potential costs related to regulatory fines, legal fees, and recovery efforts. Additionally, organizations may face loss of customer trust and competitive advantage. The long-term effects can include a damaged brand reputation and decreased employee morale.</a:t>
            </a:r>
            <a:endParaRPr lang="en-US" sz="14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174;p32"/>
          <p:cNvPicPr/>
          <p:nvPr/>
        </p:nvPicPr>
        <p:blipFill>
          <a:blip r:embed="rId2"/>
          <a:stretch/>
        </p:blipFill>
        <p:spPr>
          <a:xfrm flipH="1">
            <a:off x="5195520" y="1507320"/>
            <a:ext cx="3948480" cy="2973240"/>
          </a:xfrm>
          <a:prstGeom prst="rect">
            <a:avLst/>
          </a:prstGeom>
          <a:ln w="0">
            <a:noFill/>
          </a:ln>
        </p:spPr>
      </p:pic>
      <p:sp>
        <p:nvSpPr>
          <p:cNvPr id="9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a:solidFill>
                  <a:schemeClr val="dk1"/>
                </a:solidFill>
                <a:latin typeface="Goldman"/>
                <a:ea typeface="Goldman"/>
              </a:rPr>
              <a:t>Prevention Strategies</a:t>
            </a:r>
            <a:endParaRPr lang="fr-FR" sz="4600" b="0" strike="noStrike" spc="-1">
              <a:solidFill>
                <a:schemeClr val="dk1"/>
              </a:solidFill>
              <a:latin typeface="Arial"/>
            </a:endParaRPr>
          </a:p>
        </p:txBody>
      </p:sp>
      <p:sp>
        <p:nvSpPr>
          <p:cNvPr id="9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02</a:t>
            </a:r>
            <a:endParaRPr lang="fr-FR" sz="60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Google Shape;167;p31"/>
          <p:cNvPicPr/>
          <p:nvPr/>
        </p:nvPicPr>
        <p:blipFill>
          <a:blip r:embed="rId2"/>
          <a:srcRect l="30802" r="32938"/>
          <a:stretch/>
        </p:blipFill>
        <p:spPr>
          <a:xfrm>
            <a:off x="0" y="0"/>
            <a:ext cx="2969640" cy="5142960"/>
          </a:xfrm>
          <a:prstGeom prst="rect">
            <a:avLst/>
          </a:prstGeom>
          <a:ln w="0">
            <a:noFill/>
          </a:ln>
        </p:spPr>
      </p:pic>
      <p:sp>
        <p:nvSpPr>
          <p:cNvPr id="100"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Identifying phishing attempts</a:t>
            </a:r>
            <a:endParaRPr lang="fr-FR" sz="3000" b="0" strike="noStrike" spc="-1">
              <a:solidFill>
                <a:schemeClr val="dk1"/>
              </a:solidFill>
              <a:latin typeface="Arial"/>
            </a:endParaRPr>
          </a:p>
        </p:txBody>
      </p:sp>
      <p:sp>
        <p:nvSpPr>
          <p:cNvPr id="101"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To effectively identify phishing attempts, employees should be trained to recognize suspicious signs such as unexpected requests for sensitive information, generic greetings, and mismatched email addresses. Familiarity with common tactics used by attackers, such as urgency or threatening language, can also help individuals avoid falling victim to these scams.</a:t>
            </a:r>
            <a:endParaRPr lang="fr-FR" sz="14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Goldman"/>
                <a:ea typeface="Goldman"/>
              </a:rPr>
              <a:t>Safeguarding personal information</a:t>
            </a:r>
            <a:endParaRPr lang="fr-FR" sz="4000" b="0" strike="noStrike" spc="-1">
              <a:solidFill>
                <a:schemeClr val="dk1"/>
              </a:solidFill>
              <a:latin typeface="Arial"/>
            </a:endParaRPr>
          </a:p>
        </p:txBody>
      </p:sp>
      <p:sp>
        <p:nvSpPr>
          <p:cNvPr id="10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Organizations should implement policies that promote the safe handling of personal information. This includes ensuring that sensitive data is encrypted, using secure communication channels, and educating employees on the importance of password security. Regularly updating passwords and employing multi-factor authentication can further protect against unauthorized access.</a:t>
            </a:r>
            <a:endParaRPr lang="en-US" sz="14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508</Words>
  <Application>Microsoft Office PowerPoint</Application>
  <PresentationFormat>On-screen Show (16:9)</PresentationFormat>
  <Paragraphs>25</Paragraphs>
  <Slides>12</Slides>
  <Notes>0</Notes>
  <HiddenSlides>0</HiddenSlides>
  <MMClips>0</MMClips>
  <ScaleCrop>false</ScaleCrop>
  <HeadingPairs>
    <vt:vector size="6" baseType="variant">
      <vt:variant>
        <vt:lpstr>Fonts Used</vt:lpstr>
      </vt:variant>
      <vt:variant>
        <vt:i4>7</vt:i4>
      </vt:variant>
      <vt:variant>
        <vt:lpstr>Theme</vt:lpstr>
      </vt:variant>
      <vt:variant>
        <vt:i4>24</vt:i4>
      </vt:variant>
      <vt:variant>
        <vt:lpstr>Slide Titles</vt:lpstr>
      </vt:variant>
      <vt:variant>
        <vt:i4>12</vt:i4>
      </vt:variant>
    </vt:vector>
  </HeadingPairs>
  <TitlesOfParts>
    <vt:vector size="43" baseType="lpstr">
      <vt:lpstr>Albert Sans</vt:lpstr>
      <vt:lpstr>Arial</vt:lpstr>
      <vt:lpstr>Geometr415 Blk BT</vt:lpstr>
      <vt:lpstr>Goldman</vt:lpstr>
      <vt:lpstr>OpenSymbol</vt:lpstr>
      <vt:lpstr>Symbol</vt:lpstr>
      <vt:lpstr>Wingdings</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Phishing Awareness Training</vt:lpstr>
      <vt:lpstr>Introduction</vt:lpstr>
      <vt:lpstr>Phishing Overview</vt:lpstr>
      <vt:lpstr>Definition of phishing</vt:lpstr>
      <vt:lpstr>Types of phishing attacks</vt:lpstr>
      <vt:lpstr>Impact of phishing on organizations</vt:lpstr>
      <vt:lpstr>Prevention Strategies</vt:lpstr>
      <vt:lpstr>Identifying phishing attempts</vt:lpstr>
      <vt:lpstr>Safeguarding personal information</vt:lpstr>
      <vt:lpstr>Reporting suspicious emails</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MUHAMMAD ZAIN LATIF</cp:lastModifiedBy>
  <cp:revision>4</cp:revision>
  <dcterms:modified xsi:type="dcterms:W3CDTF">2025-05-22T19:10:29Z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2025-05-22T19:05:19Z</dcterms:created>
  <dc:creator>Unknown Creator</dc:creator>
  <dc:description/>
  <dc:language>en-US</dc:language>
  <cp:lastModifiedBy>Unknown Creator</cp:lastModifiedBy>
  <dcterms:modified xsi:type="dcterms:W3CDTF">2025-05-22T19:05:19Z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